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12192000"/>
  <p:notesSz cx="6858000" cy="9144000"/>
  <p:embeddedFontLst>
    <p:embeddedFont>
      <p:font typeface="Overlock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Roboto SemiBol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jJ+7UX6Jkydt/AQTnJ7F2173HE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A9BEF0-09BF-4491-AD13-53B8ADA6551B}">
  <a:tblStyle styleId="{7CA9BEF0-09BF-4491-AD13-53B8ADA6551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833B6A2-F832-4AC5-804E-2C3A73A300A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Overlock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verlock-italic.fntdata"/><Relationship Id="rId25" Type="http://schemas.openxmlformats.org/officeDocument/2006/relationships/font" Target="fonts/Overlock-bold.fntdata"/><Relationship Id="rId28" Type="http://schemas.openxmlformats.org/officeDocument/2006/relationships/font" Target="fonts/Roboto-regular.fntdata"/><Relationship Id="rId27" Type="http://schemas.openxmlformats.org/officeDocument/2006/relationships/font" Target="fonts/Overlock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RobotoSemiBold-bold.fntdata"/><Relationship Id="rId10" Type="http://schemas.openxmlformats.org/officeDocument/2006/relationships/slide" Target="slides/slide4.xml"/><Relationship Id="rId32" Type="http://schemas.openxmlformats.org/officeDocument/2006/relationships/font" Target="fonts/Roboto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Roboto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SemiBold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541c8057c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3a541c8057c_2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99e0720fb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99e0720fb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99e0720fb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99e0720f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541c8057c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a541c8057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541c8057c_2_9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3a541c8057c_2_9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g3a541c8057c_2_9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3a541c8057c_2_9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3a541c8057c_2_9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541c8057c_2_9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a541c8057c_2_9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3a541c8057c_2_9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3a541c8057c_2_9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541c8057c_2_10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3a541c8057c_2_10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g3a541c8057c_2_10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3a541c8057c_2_10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3a541c8057c_2_10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541c8057c_2_11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3a541c8057c_2_110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6" name="Google Shape;106;g3a541c8057c_2_1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3a541c8057c_2_1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3a541c8057c_2_1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541c8057c_2_1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3a541c8057c_2_11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g3a541c8057c_2_11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g3a541c8057c_2_1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3a541c8057c_2_1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g3a541c8057c_2_1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541c8057c_2_123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3a541c8057c_2_123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g3a541c8057c_2_123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g3a541c8057c_2_123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1" name="Google Shape;121;g3a541c8057c_2_123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g3a541c8057c_2_1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3a541c8057c_2_1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3a541c8057c_2_1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541c8057c_2_13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3a541c8057c_2_13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3a541c8057c_2_1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541c8057c_2_13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3a541c8057c_2_13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3a541c8057c_2_13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g3a541c8057c_2_13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3a541c8057c_2_13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3a541c8057c_2_1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541c8057c_2_14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3a541c8057c_2_143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3a541c8057c_2_143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g3a541c8057c_2_14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3a541c8057c_2_14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3a541c8057c_2_1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541c8057c_2_1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3a541c8057c_2_150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3a541c8057c_2_15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3a541c8057c_2_15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3a541c8057c_2_1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541c8057c_2_15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3a541c8057c_2_15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3a541c8057c_2_15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3a541c8057c_2_15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3a541c8057c_2_1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541c8057c_2_8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3a541c8057c_2_8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3a541c8057c_2_8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3a541c8057c_2_8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3a541c8057c_2_8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.jp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4.png"/><Relationship Id="rId13" Type="http://schemas.openxmlformats.org/officeDocument/2006/relationships/image" Target="../media/image16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9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3.jp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3.jp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25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541c8057c_2_81"/>
          <p:cNvSpPr txBox="1"/>
          <p:nvPr>
            <p:ph type="ctrTitle"/>
          </p:nvPr>
        </p:nvSpPr>
        <p:spPr>
          <a:xfrm>
            <a:off x="415650" y="923684"/>
            <a:ext cx="11360700" cy="14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L" sz="4000">
                <a:solidFill>
                  <a:srgbClr val="7B6306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Proyecto PsicoLink</a:t>
            </a:r>
            <a:br>
              <a:rPr lang="es-CL" sz="4500"/>
            </a:br>
            <a:endParaRPr i="1" sz="2800">
              <a:solidFill>
                <a:srgbClr val="7B6306"/>
              </a:solidFill>
            </a:endParaRPr>
          </a:p>
        </p:txBody>
      </p:sp>
      <p:sp>
        <p:nvSpPr>
          <p:cNvPr id="160" name="Google Shape;160;g3a541c8057c_2_81"/>
          <p:cNvSpPr txBox="1"/>
          <p:nvPr>
            <p:ph idx="1" type="subTitle"/>
          </p:nvPr>
        </p:nvSpPr>
        <p:spPr>
          <a:xfrm>
            <a:off x="1570025" y="3772548"/>
            <a:ext cx="9144000" cy="25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s-CL" sz="1800">
                <a:solidFill>
                  <a:srgbClr val="7B6306"/>
                </a:solidFill>
              </a:rPr>
              <a:t>Ingeniería en Informática</a:t>
            </a:r>
            <a:endParaRPr b="1" sz="18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i="1" lang="es-CL" sz="1800">
                <a:solidFill>
                  <a:srgbClr val="7B6306"/>
                </a:solidFill>
              </a:rPr>
              <a:t>Escuela de Informática y Telecomunicaciones</a:t>
            </a:r>
            <a:endParaRPr i="1" sz="18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i="1" lang="es-CL" sz="1800">
                <a:solidFill>
                  <a:srgbClr val="7B6306"/>
                </a:solidFill>
              </a:rPr>
              <a:t>Sede Maipú - 2025</a:t>
            </a:r>
            <a:endParaRPr i="1" sz="18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i="1" sz="5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s-CL" sz="1800">
                <a:solidFill>
                  <a:srgbClr val="7B6306"/>
                </a:solidFill>
              </a:rPr>
              <a:t>Asignatura:</a:t>
            </a:r>
            <a:r>
              <a:rPr lang="es-CL" sz="1800">
                <a:solidFill>
                  <a:srgbClr val="7B6306"/>
                </a:solidFill>
              </a:rPr>
              <a:t> Capstone-703D </a:t>
            </a:r>
            <a:endParaRPr i="1" sz="5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s-CL" sz="1800">
                <a:solidFill>
                  <a:srgbClr val="7B6306"/>
                </a:solidFill>
              </a:rPr>
              <a:t>Docente Instructor de la Asignatura:</a:t>
            </a:r>
            <a:r>
              <a:rPr lang="es-CL" sz="1800">
                <a:solidFill>
                  <a:srgbClr val="7B6306"/>
                </a:solidFill>
              </a:rPr>
              <a:t> Daniel Montero </a:t>
            </a:r>
            <a:endParaRPr sz="18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s-CL" sz="1800">
                <a:solidFill>
                  <a:srgbClr val="7B6306"/>
                </a:solidFill>
              </a:rPr>
              <a:t>Integrantes:</a:t>
            </a:r>
            <a:r>
              <a:rPr lang="es-CL" sz="1800">
                <a:solidFill>
                  <a:srgbClr val="7B6306"/>
                </a:solidFill>
              </a:rPr>
              <a:t> Fernando Cavada, Lucas Cisternas, Joaquín Madariaga</a:t>
            </a:r>
            <a:r>
              <a:rPr lang="es-CL" sz="1800"/>
              <a:t> </a:t>
            </a:r>
            <a:endParaRPr sz="1800"/>
          </a:p>
        </p:txBody>
      </p:sp>
      <p:pic>
        <p:nvPicPr>
          <p:cNvPr descr="Ciudad" id="161" name="Google Shape;161;g3a541c8057c_2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1075" y="2396677"/>
            <a:ext cx="1089850" cy="10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399e0720fbd_0_5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99e0720fbd_0_5"/>
          <p:cNvSpPr txBox="1"/>
          <p:nvPr/>
        </p:nvSpPr>
        <p:spPr>
          <a:xfrm>
            <a:off x="2782375" y="48975"/>
            <a:ext cx="6408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Contenedores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399e0720fbd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450" y="780850"/>
            <a:ext cx="9772099" cy="58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399e0720fbd_0_0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399e0720fbd_0_0"/>
          <p:cNvSpPr txBox="1"/>
          <p:nvPr/>
        </p:nvSpPr>
        <p:spPr>
          <a:xfrm>
            <a:off x="2782375" y="48975"/>
            <a:ext cx="6408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Componentes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g399e0720fb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238" y="772350"/>
            <a:ext cx="9420874" cy="598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9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cuelaIT Duoc UC - Escuela de Informática y Telecomunicaciones Duoc UC - Duoc  UC | LinkedIn" id="278" name="Google Shape;27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9"/>
          <p:cNvSpPr txBox="1"/>
          <p:nvPr/>
        </p:nvSpPr>
        <p:spPr>
          <a:xfrm>
            <a:off x="-110287" y="1593999"/>
            <a:ext cx="400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/>
          </a:p>
        </p:txBody>
      </p:sp>
      <p:pic>
        <p:nvPicPr>
          <p:cNvPr id="280" name="Google Shape;28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3225" y="0"/>
            <a:ext cx="829877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9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82" name="Google Shape;282;p9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3" name="Google Shape;283;p9"/>
          <p:cNvSpPr/>
          <p:nvPr/>
        </p:nvSpPr>
        <p:spPr>
          <a:xfrm>
            <a:off x="320825" y="2495400"/>
            <a:ext cx="3141300" cy="3508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Tablas/Entidades: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SupportTicket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Customuser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psicologoprofile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pacienteprofile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appointment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appointmentNote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0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0"/>
          <p:cNvSpPr txBox="1"/>
          <p:nvPr/>
        </p:nvSpPr>
        <p:spPr>
          <a:xfrm>
            <a:off x="0" y="117866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/>
          </a:p>
        </p:txBody>
      </p:sp>
      <p:pic>
        <p:nvPicPr>
          <p:cNvPr id="290" name="Google Shape;29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038" y="2897465"/>
            <a:ext cx="1071576" cy="107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212" y="2873552"/>
            <a:ext cx="1900286" cy="10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154" y="4426403"/>
            <a:ext cx="1183786" cy="9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975" y="5880830"/>
            <a:ext cx="1538150" cy="460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30743" y="3063343"/>
            <a:ext cx="1642879" cy="9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33513" y="4401990"/>
            <a:ext cx="1900275" cy="9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04301" y="4426405"/>
            <a:ext cx="1895766" cy="9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909200" y="3038762"/>
            <a:ext cx="1967800" cy="81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01313" y="4140790"/>
            <a:ext cx="1477000" cy="14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82313" y="2725158"/>
            <a:ext cx="1827351" cy="13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0"/>
          <p:cNvSpPr/>
          <p:nvPr/>
        </p:nvSpPr>
        <p:spPr>
          <a:xfrm>
            <a:off x="133888" y="1959490"/>
            <a:ext cx="2148900" cy="6465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"/>
          <p:cNvSpPr/>
          <p:nvPr/>
        </p:nvSpPr>
        <p:spPr>
          <a:xfrm>
            <a:off x="2577716" y="1959490"/>
            <a:ext cx="2148900" cy="6465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Backend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5021550" y="1959490"/>
            <a:ext cx="2148900" cy="6465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Base de datos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"/>
          <p:cNvSpPr/>
          <p:nvPr/>
        </p:nvSpPr>
        <p:spPr>
          <a:xfrm>
            <a:off x="7465375" y="1959490"/>
            <a:ext cx="2148900" cy="6465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Integraciones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"/>
          <p:cNvSpPr/>
          <p:nvPr/>
        </p:nvSpPr>
        <p:spPr>
          <a:xfrm>
            <a:off x="9909200" y="1963890"/>
            <a:ext cx="2148900" cy="6378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latin typeface="Calibri"/>
                <a:ea typeface="Calibri"/>
                <a:cs typeface="Calibri"/>
                <a:sym typeface="Calibri"/>
              </a:rPr>
              <a:t>Control de versiones y calidad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06" name="Google Shape;306;p10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7" name="Google Shape;307;p10"/>
          <p:cNvCxnSpPr/>
          <p:nvPr/>
        </p:nvCxnSpPr>
        <p:spPr>
          <a:xfrm>
            <a:off x="319350" y="4196639"/>
            <a:ext cx="11553300" cy="2100"/>
          </a:xfrm>
          <a:prstGeom prst="straightConnector1">
            <a:avLst/>
          </a:prstGeom>
          <a:noFill/>
          <a:ln cap="flat" cmpd="sng" w="19050">
            <a:solidFill>
              <a:srgbClr val="7B630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10"/>
          <p:cNvCxnSpPr/>
          <p:nvPr/>
        </p:nvCxnSpPr>
        <p:spPr>
          <a:xfrm>
            <a:off x="136200" y="5561964"/>
            <a:ext cx="11553300" cy="2100"/>
          </a:xfrm>
          <a:prstGeom prst="straightConnector1">
            <a:avLst/>
          </a:prstGeom>
          <a:noFill/>
          <a:ln cap="flat" cmpd="sng" w="19050">
            <a:solidFill>
              <a:srgbClr val="7B630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1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cuelaIT Duoc UC - Escuela de Informática y Telecomunicaciones Duoc UC - Duoc  UC | LinkedIn" id="314" name="Google Shape;31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72150" y="6328775"/>
            <a:ext cx="1938526" cy="4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1"/>
          <p:cNvSpPr txBox="1"/>
          <p:nvPr/>
        </p:nvSpPr>
        <p:spPr>
          <a:xfrm>
            <a:off x="1" y="1139306"/>
            <a:ext cx="1219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</a:t>
            </a: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resultado del proyecto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114" y="1925950"/>
            <a:ext cx="2031776" cy="44032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7" name="Google Shape;317;p11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18" name="Google Shape;318;p11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9" name="Google Shape;31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2775" y="1930681"/>
            <a:ext cx="2196900" cy="439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2338" y="1928524"/>
            <a:ext cx="2196899" cy="440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12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2"/>
          <p:cNvSpPr txBox="1"/>
          <p:nvPr/>
        </p:nvSpPr>
        <p:spPr>
          <a:xfrm>
            <a:off x="1" y="118530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 Final y Valor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2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28" name="Google Shape;328;p12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EscuelaIT Duoc UC - Escuela de Informática y Telecomunicaciones Duoc UC - Duoc  UC | LinkedIn" id="329" name="Google Shape;32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72150" y="6328775"/>
            <a:ext cx="1938526" cy="4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 txBox="1"/>
          <p:nvPr/>
        </p:nvSpPr>
        <p:spPr>
          <a:xfrm>
            <a:off x="349200" y="1974850"/>
            <a:ext cx="6996000" cy="50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s-CL" sz="2000">
                <a:solidFill>
                  <a:schemeClr val="dk1"/>
                </a:solidFill>
              </a:rPr>
              <a:t>MVP 100% Funcional:</a:t>
            </a:r>
            <a:r>
              <a:rPr lang="es-CL" sz="2000">
                <a:solidFill>
                  <a:schemeClr val="dk1"/>
                </a:solidFill>
              </a:rPr>
              <a:t> Desarrollo de una aplicación móvil híbrida (APK) operativa para Android.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s-CL" sz="2000">
                <a:solidFill>
                  <a:schemeClr val="dk1"/>
                </a:solidFill>
              </a:rPr>
              <a:t>Integraciones Exitosas:</a:t>
            </a:r>
            <a:r>
              <a:rPr lang="es-CL" sz="2000">
                <a:solidFill>
                  <a:schemeClr val="dk1"/>
                </a:solidFill>
              </a:rPr>
              <a:t> Conexión estable con API de Mercado Pago (transacciones) y Zoom (videollamadas automatizadas).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s-CL" sz="2000">
                <a:solidFill>
                  <a:schemeClr val="dk1"/>
                </a:solidFill>
              </a:rPr>
              <a:t>Ciclo de Desarrollo Completo:</a:t>
            </a:r>
            <a:r>
              <a:rPr lang="es-CL" sz="2000">
                <a:solidFill>
                  <a:schemeClr val="dk1"/>
                </a:solidFill>
              </a:rPr>
              <a:t> Cumplimiento de los 5 Sprints planificados y despliegue del Backend en Render.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s-CL" sz="2000">
                <a:solidFill>
                  <a:schemeClr val="dk1"/>
                </a:solidFill>
              </a:rPr>
              <a:t>Arquitectura Escalable:</a:t>
            </a:r>
            <a:r>
              <a:rPr lang="es-CL" sz="2000">
                <a:solidFill>
                  <a:schemeClr val="dk1"/>
                </a:solidFill>
              </a:rPr>
              <a:t> Base de datos centralizada en Supabase con gestión segura de 3 roles de usuario (Paciente, Profesional, Admin).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</a:endParaRPr>
          </a:p>
        </p:txBody>
      </p:sp>
      <p:pic>
        <p:nvPicPr>
          <p:cNvPr id="331" name="Google Shape;33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2446" y="2629125"/>
            <a:ext cx="4423479" cy="29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13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3"/>
          <p:cNvSpPr txBox="1"/>
          <p:nvPr/>
        </p:nvSpPr>
        <p:spPr>
          <a:xfrm>
            <a:off x="1" y="124509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3"/>
          <p:cNvSpPr/>
          <p:nvPr/>
        </p:nvSpPr>
        <p:spPr>
          <a:xfrm>
            <a:off x="867056" y="2165375"/>
            <a:ext cx="4660200" cy="4135800"/>
          </a:xfrm>
          <a:prstGeom prst="roundRect">
            <a:avLst>
              <a:gd fmla="val 16667" name="adj"/>
            </a:avLst>
          </a:prstGeom>
          <a:solidFill>
            <a:srgbClr val="7B6306">
              <a:alpha val="25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3"/>
          <p:cNvSpPr txBox="1"/>
          <p:nvPr/>
        </p:nvSpPr>
        <p:spPr>
          <a:xfrm>
            <a:off x="1106585" y="2347850"/>
            <a:ext cx="4145400" cy="3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1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Restricción de Recursos y Gestión del Tiempo</a:t>
            </a:r>
            <a:endParaRPr b="1" sz="21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La alta carga laboral (práctica profesional) de dos integrantes y el doble empleo del tercero, resultó en una </a:t>
            </a:r>
            <a:r>
              <a:rPr b="1" lang="es-CL" sz="15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disponibilidad limitada</a:t>
            </a:r>
            <a:r>
              <a:rPr lang="es-CL" sz="15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 para reuniones y tareas. Esto se gestionó mediante la </a:t>
            </a:r>
            <a:r>
              <a:rPr b="1" lang="es-CL" sz="15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planificación asíncrona</a:t>
            </a:r>
            <a:r>
              <a:rPr lang="es-CL" sz="15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 y el establecimiento de </a:t>
            </a:r>
            <a:r>
              <a:rPr b="1" lang="es-CL" sz="15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hitos semanales críticos</a:t>
            </a:r>
            <a:r>
              <a:rPr lang="es-CL" sz="15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1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13"/>
          <p:cNvSpPr/>
          <p:nvPr/>
        </p:nvSpPr>
        <p:spPr>
          <a:xfrm>
            <a:off x="6491941" y="2165375"/>
            <a:ext cx="4660200" cy="4135800"/>
          </a:xfrm>
          <a:prstGeom prst="roundRect">
            <a:avLst>
              <a:gd fmla="val 16667" name="adj"/>
            </a:avLst>
          </a:prstGeom>
          <a:solidFill>
            <a:srgbClr val="7B6306">
              <a:alpha val="25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3"/>
          <p:cNvSpPr txBox="1"/>
          <p:nvPr/>
        </p:nvSpPr>
        <p:spPr>
          <a:xfrm>
            <a:off x="6657967" y="2347850"/>
            <a:ext cx="43284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1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Desafíos en la Integración y Control de Versiones (Git)</a:t>
            </a:r>
            <a:endParaRPr b="1" sz="21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El equipo enfrentó una curva de aprendizaje inicial con los flujos de trabajo de Git/GitHub, lo que provocó conflictos de </a:t>
            </a:r>
            <a:r>
              <a:rPr i="1" lang="es-CL" sz="16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merge</a:t>
            </a:r>
            <a:r>
              <a:rPr lang="es-CL" sz="16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 y pérdida de tiempo. Esto se mitigó implementando una política de subir todos los cambios a otras ramas y realizando revisiones de código.</a:t>
            </a:r>
            <a:endParaRPr b="1" sz="21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3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43" name="Google Shape;34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1339" y="3110438"/>
            <a:ext cx="721398" cy="405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13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EscuelaIT Duoc UC - Escuela de Informática y Telecomunicaciones Duoc UC - Duoc  UC | LinkedIn" id="345" name="Google Shape;34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72150" y="6328775"/>
            <a:ext cx="1938526" cy="4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50" name="Google Shape;35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4"/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/>
          </a:p>
        </p:txBody>
      </p:sp>
      <p:sp>
        <p:nvSpPr>
          <p:cNvPr id="352" name="Google Shape;352;p14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53" name="Google Shape;353;p14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66" name="Google Shape;1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"/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2"/>
          <p:cNvGrpSpPr/>
          <p:nvPr/>
        </p:nvGrpSpPr>
        <p:grpSpPr>
          <a:xfrm>
            <a:off x="4121026" y="1668319"/>
            <a:ext cx="7633553" cy="4393105"/>
            <a:chOff x="0" y="-42500"/>
            <a:chExt cx="7633553" cy="4393105"/>
          </a:xfrm>
        </p:grpSpPr>
        <p:sp>
          <p:nvSpPr>
            <p:cNvPr id="169" name="Google Shape;169;p2"/>
            <p:cNvSpPr/>
            <p:nvPr/>
          </p:nvSpPr>
          <p:spPr>
            <a:xfrm>
              <a:off x="0" y="0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 txBox="1"/>
            <p:nvPr/>
          </p:nvSpPr>
          <p:spPr>
            <a:xfrm>
              <a:off x="1662653" y="-42500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Lucas Cisternas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b="1"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Frontend</a:t>
              </a:r>
              <a:endParaRPr b="1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Testing</a:t>
              </a: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frontend - D</a:t>
              </a: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iseño UI/UX</a:t>
              </a: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Integración zoom 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0" y="1495502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 txBox="1"/>
            <p:nvPr/>
          </p:nvSpPr>
          <p:spPr>
            <a:xfrm>
              <a:off x="1662649" y="1426856"/>
              <a:ext cx="5970900" cy="142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Fernando Cavada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159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•"/>
              </a:pPr>
              <a:r>
                <a:rPr b="1" lang="es-CL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Administrador base de datos y desarrollador backend</a:t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Testing backend - Integración 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Mercadopago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Despliegue (Render)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35954" y="1631457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0" y="2991005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 txBox="1"/>
            <p:nvPr/>
          </p:nvSpPr>
          <p:spPr>
            <a:xfrm>
              <a:off x="1662653" y="2991005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Joaquín Madariaga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b="1"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full stack</a:t>
              </a:r>
              <a:endParaRPr b="1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Auth/Login - Chat (Supabase) - Sistema de Agendamiento - </a:t>
              </a: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Generación</a:t>
              </a: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APK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35954" y="3126960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35954" y="135954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8" name="Google Shape;17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000" y="1761950"/>
            <a:ext cx="1658300" cy="1225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80" name="Google Shape;180;p2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1" name="Google Shape;18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0000" y="4772875"/>
            <a:ext cx="1597251" cy="12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5200" y="3263825"/>
            <a:ext cx="1532050" cy="12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0" y="1384304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4"/>
          <p:cNvSpPr txBox="1"/>
          <p:nvPr/>
        </p:nvSpPr>
        <p:spPr>
          <a:xfrm>
            <a:off x="1" y="4082446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"/>
          <p:cNvSpPr/>
          <p:nvPr/>
        </p:nvSpPr>
        <p:spPr>
          <a:xfrm>
            <a:off x="614525" y="2040576"/>
            <a:ext cx="10962900" cy="18777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una plataforma digital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2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segura, accesible e intuitiva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permite a los usuarios </a:t>
            </a:r>
            <a:r>
              <a:rPr b="1" lang="es-CL" sz="2400">
                <a:solidFill>
                  <a:schemeClr val="accent5"/>
                </a:solidFill>
                <a:latin typeface="Overlock"/>
                <a:ea typeface="Overlock"/>
                <a:cs typeface="Overlock"/>
                <a:sym typeface="Overlock"/>
              </a:rPr>
              <a:t>encontrar </a:t>
            </a:r>
            <a:r>
              <a:rPr lang="es-CL" sz="22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profesionales de la salud mental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eliminando barreras como el tabú social, la desconfianza y la dificultad para encontrar atención psicológica adecuada. </a:t>
            </a:r>
            <a:r>
              <a:rPr i="1"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PsicoLink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busca fomentar el acceso a la terapia, garantiza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la calidad del servicio y promover un entorno de confianza que normalice e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 cuidado de la salud mental.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"/>
          <p:cNvSpPr/>
          <p:nvPr/>
        </p:nvSpPr>
        <p:spPr>
          <a:xfrm>
            <a:off x="614525" y="4732399"/>
            <a:ext cx="10962900" cy="17373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Facilitar y optimizar</a:t>
            </a:r>
            <a:r>
              <a:rPr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 el acceso a servicios de salud mental mediante una plataforma digital centralizada, que </a:t>
            </a:r>
            <a:r>
              <a:rPr lang="es-CL" sz="2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ayuda</a:t>
            </a:r>
            <a:r>
              <a:rPr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 a los </a:t>
            </a:r>
            <a:r>
              <a:rPr lang="es-CL" sz="22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usuarios </a:t>
            </a:r>
            <a:r>
              <a:rPr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lang="es-CL" sz="22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encontrar</a:t>
            </a:r>
            <a:r>
              <a:rPr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 eficientemente a </a:t>
            </a:r>
            <a:r>
              <a:rPr lang="es-CL" sz="220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profesionales</a:t>
            </a:r>
            <a:r>
              <a:rPr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, promoviendo el bienestar emocional de la población.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p4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</a:t>
            </a: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PsicoLink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3"/>
          <p:cNvSpPr txBox="1"/>
          <p:nvPr/>
        </p:nvSpPr>
        <p:spPr>
          <a:xfrm>
            <a:off x="0" y="1411779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" name="Google Shape;201;p3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3"/>
          <p:cNvSpPr/>
          <p:nvPr/>
        </p:nvSpPr>
        <p:spPr>
          <a:xfrm>
            <a:off x="714909" y="2169769"/>
            <a:ext cx="4348705" cy="4092601"/>
          </a:xfrm>
          <a:prstGeom prst="roundRect">
            <a:avLst>
              <a:gd fmla="val 10901" name="adj"/>
            </a:avLst>
          </a:prstGeom>
          <a:solidFill>
            <a:srgbClr val="7B6306">
              <a:alpha val="25000"/>
            </a:srgbClr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>
              <a:solidFill>
                <a:srgbClr val="7F60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acceso a atención psicológica sigue siendo un desafío debido a la </a:t>
            </a:r>
            <a:r>
              <a:rPr b="1" lang="es-CL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dificultad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s-CL" sz="22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encontrar profesionales adecuados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la falta de plataformas seguras para verificar sus credenciales, procesos de agendamiento poco accesibles, sin olvidar el estigma social. Esto genera desinformación y desconfianza, dificultando que las personas reciban la ayuda que necesitan.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6912079" y="2177325"/>
            <a:ext cx="4348705" cy="4092601"/>
          </a:xfrm>
          <a:prstGeom prst="roundRect">
            <a:avLst>
              <a:gd fmla="val 10901" name="adj"/>
            </a:avLst>
          </a:prstGeom>
          <a:solidFill>
            <a:srgbClr val="7B6306">
              <a:alpha val="25000"/>
            </a:srgbClr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>
              <a:solidFill>
                <a:srgbClr val="7F60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PsicoLink es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plataforma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integral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diseñada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b="1" lang="es-CL" sz="2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reducir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barreras de acceso a la salud mental. Conectamos usuarios con </a:t>
            </a:r>
            <a:r>
              <a:rPr lang="es-CL" sz="19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profesionales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ofreciendo terapia en línea, asequible y segura.</a:t>
            </a:r>
            <a:endParaRPr sz="18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8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"/>
          <p:cNvSpPr txBox="1"/>
          <p:nvPr/>
        </p:nvSpPr>
        <p:spPr>
          <a:xfrm>
            <a:off x="160500" y="148126"/>
            <a:ext cx="1219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1" name="Google Shape;211;p5"/>
          <p:cNvGraphicFramePr/>
          <p:nvPr/>
        </p:nvGraphicFramePr>
        <p:xfrm>
          <a:off x="469988" y="89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{7CA9BEF0-09BF-4491-AD13-53B8ADA6551B}</a:tableStyleId>
              </a:tblPr>
              <a:tblGrid>
                <a:gridCol w="5735450"/>
                <a:gridCol w="5516550"/>
              </a:tblGrid>
              <a:tr h="36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100">
                          <a:solidFill>
                            <a:schemeClr val="lt1"/>
                          </a:solidFill>
                        </a:rPr>
                        <a:t>Alcances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100">
                          <a:solidFill>
                            <a:schemeClr val="lt1"/>
                          </a:solidFill>
                        </a:rPr>
                        <a:t>Limitaciones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</a:tr>
              <a:tr h="85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Plataforma móvil  para servicios de salud mental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app conecta a pacientes con profesionales certificados, pero no genera registros clínicos oficiales ni sustituye los sistemas internos de las clínicas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59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Registro seguro de pacientes y profesionales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aplicación requiere de estar constantemente conectado a una red de internet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62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Agendamiento de consultas según especialidad y modalidad de atención del profesional.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garantiza resultados terapéuticos específicos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40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Perfil profesional personalizado y gestión de disponibilidad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proporciona medicamentos ni recetas médicas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40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Historial de consultas y notas del profesional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incluye gestión de seguros ni trámites médicos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62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Administración para supervisión y reportes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incluye un sistema de seguimiento terapéutico a largo plazo más allá del historial básico de consultas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40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Reuniones vía zoom entre el profesional y paciente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permite gestionar citas según ubicación geográfica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40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agos y ajustes de precios por parte del profesional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62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Chat en vivo entre profesional y paciente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40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Diseño amigable, seguro y escalable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2" name="Google Shape;212;p5"/>
          <p:cNvSpPr txBox="1"/>
          <p:nvPr/>
        </p:nvSpPr>
        <p:spPr>
          <a:xfrm>
            <a:off x="-12" y="1481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13" name="Google Shape;213;p5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350" y="1906550"/>
            <a:ext cx="6755923" cy="450394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6"/>
          <p:cNvSpPr txBox="1"/>
          <p:nvPr/>
        </p:nvSpPr>
        <p:spPr>
          <a:xfrm>
            <a:off x="0" y="112648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6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1" name="Google Shape;221;p6"/>
          <p:cNvSpPr/>
          <p:nvPr/>
        </p:nvSpPr>
        <p:spPr>
          <a:xfrm>
            <a:off x="9709500" y="5094575"/>
            <a:ext cx="1923900" cy="46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INCREMENTO DE PRODUCTO</a:t>
            </a:r>
            <a:endParaRPr sz="7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TERMINADO</a:t>
            </a:r>
            <a:endParaRPr sz="7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6"/>
          <p:cNvSpPr/>
          <p:nvPr/>
        </p:nvSpPr>
        <p:spPr>
          <a:xfrm>
            <a:off x="11024575" y="4386125"/>
            <a:ext cx="528600" cy="46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SPRINT</a:t>
            </a:r>
            <a:endParaRPr sz="6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REVIEW</a:t>
            </a:r>
            <a:endParaRPr sz="6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endParaRPr sz="6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SPRINT</a:t>
            </a:r>
            <a:endParaRPr sz="6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6"/>
          <p:cNvSpPr/>
          <p:nvPr/>
        </p:nvSpPr>
        <p:spPr>
          <a:xfrm>
            <a:off x="11011373" y="4825020"/>
            <a:ext cx="692700" cy="14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RETROSPECTIVE</a:t>
            </a:r>
            <a:endParaRPr sz="6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6"/>
          <p:cNvSpPr txBox="1"/>
          <p:nvPr/>
        </p:nvSpPr>
        <p:spPr>
          <a:xfrm>
            <a:off x="497025" y="2106450"/>
            <a:ext cx="3791100" cy="45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Desarrollo: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Scrum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Ciclos Iterativos (Sprints):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Desarrollo organizado en ciclos de 1-3 semanas enfocados en entregar un incremento funcional al final de cada ciclo.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Roles Definidos: 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Utilizamos tres roles clave: Product Owner, Scrum Master y el Equipo de Desarrollo.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Herramientas: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Apoyados en Git (control de versiones)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Adaptación Continua: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Realización de Retrospectivas al final de cada Sprint para analizar y mejorar nuestros procesos de trabajo.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6"/>
          <p:cNvPicPr preferRelativeResize="0"/>
          <p:nvPr/>
        </p:nvPicPr>
        <p:blipFill rotWithShape="1">
          <a:blip r:embed="rId4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6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7" name="Google Shape;227;p6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"/>
          <p:cNvSpPr txBox="1"/>
          <p:nvPr/>
        </p:nvSpPr>
        <p:spPr>
          <a:xfrm>
            <a:off x="1" y="1155656"/>
            <a:ext cx="1219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backlog </a:t>
            </a: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233;p7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4" name="Google Shape;2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50" y="2322275"/>
            <a:ext cx="7456949" cy="39144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5" name="Google Shape;235;p7"/>
          <p:cNvGraphicFramePr/>
          <p:nvPr/>
        </p:nvGraphicFramePr>
        <p:xfrm>
          <a:off x="7907550" y="261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{B833B6A2-F832-4AC5-804E-2C3A73A300A6}</a:tableStyleId>
              </a:tblPr>
              <a:tblGrid>
                <a:gridCol w="1738875"/>
                <a:gridCol w="2153025"/>
              </a:tblGrid>
              <a:tr h="91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Sprints</a:t>
                      </a:r>
                      <a:endParaRPr b="1"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</a:t>
                      </a:r>
                      <a:endParaRPr b="1"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</a:tr>
              <a:tr h="883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1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Lunes 08-09-25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Viernes 12-09-25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</a:tr>
              <a:tr h="883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2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Lunes 15-09-25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Viernes 26-09-25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</a:tr>
              <a:tr h="883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3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Lunes 29-09-25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Miércoles 15-10-25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236" name="Google Shape;236;p7"/>
          <p:cNvPicPr preferRelativeResize="0"/>
          <p:nvPr/>
        </p:nvPicPr>
        <p:blipFill rotWithShape="1">
          <a:blip r:embed="rId4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7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38" name="Google Shape;238;p7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3a541c8057c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50" y="2247900"/>
            <a:ext cx="7668548" cy="3386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4" name="Google Shape;244;g3a541c8057c_1_14"/>
          <p:cNvGraphicFramePr/>
          <p:nvPr/>
        </p:nvGraphicFramePr>
        <p:xfrm>
          <a:off x="8233375" y="267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{B833B6A2-F832-4AC5-804E-2C3A73A300A6}</a:tableStyleId>
              </a:tblPr>
              <a:tblGrid>
                <a:gridCol w="1792175"/>
                <a:gridCol w="1893175"/>
              </a:tblGrid>
              <a:tr h="91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Sprints</a:t>
                      </a:r>
                      <a:endParaRPr b="1"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</a:t>
                      </a:r>
                      <a:endParaRPr b="1"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</a:tr>
              <a:tr h="910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4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Miércoles 15-10-25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Martes 04-11-25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</a:tr>
              <a:tr h="910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Miércoles 05-11-25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Viernes 21-11-25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45" name="Google Shape;245;g3a541c8057c_1_14"/>
          <p:cNvSpPr txBox="1"/>
          <p:nvPr/>
        </p:nvSpPr>
        <p:spPr>
          <a:xfrm>
            <a:off x="979800" y="1110014"/>
            <a:ext cx="1023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backlog del proyecto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46" name="Google Shape;246;g3a541c8057c_1_14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7" name="Google Shape;247;g3a541c8057c_1_14"/>
          <p:cNvPicPr preferRelativeResize="0"/>
          <p:nvPr/>
        </p:nvPicPr>
        <p:blipFill rotWithShape="1">
          <a:blip r:embed="rId4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3a541c8057c_1_14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49" name="Google Shape;249;g3a541c8057c_1_14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8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8"/>
          <p:cNvSpPr txBox="1"/>
          <p:nvPr/>
        </p:nvSpPr>
        <p:spPr>
          <a:xfrm>
            <a:off x="-50" y="777800"/>
            <a:ext cx="12192000" cy="101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software C4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Contexto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6" name="Google Shape;25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050" y="1793605"/>
            <a:ext cx="5985900" cy="475959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8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8" name="Google Shape;258;p8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